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6"/>
  </p:notesMasterIdLst>
  <p:sldIdLst>
    <p:sldId id="281" r:id="rId2"/>
    <p:sldId id="256" r:id="rId3"/>
    <p:sldId id="257" r:id="rId4"/>
    <p:sldId id="258" r:id="rId5"/>
    <p:sldId id="259" r:id="rId6"/>
    <p:sldId id="260" r:id="rId7"/>
    <p:sldId id="261" r:id="rId8"/>
    <p:sldId id="277" r:id="rId9"/>
    <p:sldId id="292" r:id="rId10"/>
    <p:sldId id="278" r:id="rId11"/>
    <p:sldId id="293" r:id="rId12"/>
    <p:sldId id="276" r:id="rId13"/>
    <p:sldId id="265" r:id="rId14"/>
    <p:sldId id="270" r:id="rId15"/>
    <p:sldId id="262" r:id="rId16"/>
    <p:sldId id="263" r:id="rId17"/>
    <p:sldId id="264" r:id="rId18"/>
    <p:sldId id="267" r:id="rId19"/>
    <p:sldId id="294" r:id="rId20"/>
    <p:sldId id="268" r:id="rId21"/>
    <p:sldId id="291" r:id="rId22"/>
    <p:sldId id="280" r:id="rId23"/>
    <p:sldId id="271" r:id="rId24"/>
    <p:sldId id="272" r:id="rId25"/>
    <p:sldId id="273" r:id="rId26"/>
    <p:sldId id="282" r:id="rId27"/>
    <p:sldId id="283" r:id="rId28"/>
    <p:sldId id="284" r:id="rId29"/>
    <p:sldId id="285" r:id="rId30"/>
    <p:sldId id="286" r:id="rId31"/>
    <p:sldId id="287" r:id="rId32"/>
    <p:sldId id="290" r:id="rId33"/>
    <p:sldId id="289" r:id="rId34"/>
    <p:sldId id="288" r:id="rId35"/>
  </p:sldIdLst>
  <p:sldSz cx="9144000" cy="6858000" type="letter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7" autoAdjust="0"/>
    <p:restoredTop sz="94660"/>
  </p:normalViewPr>
  <p:slideViewPr>
    <p:cSldViewPr snapToGrid="0">
      <p:cViewPr>
        <p:scale>
          <a:sx n="66" d="100"/>
          <a:sy n="66" d="100"/>
        </p:scale>
        <p:origin x="2688" y="10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37411F-FDDA-4D26-8793-B9D3D36156BC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B476AE-BB2E-4B81-BEC7-B7E078D5CCF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764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06C39EF6-5189-4393-A1ED-05DA70C8FAAD}" type="datetime1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www.nathalievanassche.be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FF746-8BCC-4955-B152-C0A95F79DECA}" type="slidenum">
              <a:rPr lang="en-US" smtClean="0"/>
              <a:t>‹N°›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56635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A5D62-BE0D-4C37-AFF8-802213953DDB}" type="datetime1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www.nathalievanassche.be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FF746-8BCC-4955-B152-C0A95F79DEC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446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45C6E-6CC0-405B-BEF9-67847DA93E6D}" type="datetime1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www.nathalievanassche.be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FF746-8BCC-4955-B152-C0A95F79DECA}" type="slidenum">
              <a:rPr lang="en-US" smtClean="0"/>
              <a:t>‹N°›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0255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AA675-F84D-446D-9880-E7495FD8970F}" type="datetime1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www.nathalievanassche.be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FF746-8BCC-4955-B152-C0A95F79DEC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521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968F0-7670-425D-B295-A07F7074DA4B}" type="datetime1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www.nathalievanassche.be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FF746-8BCC-4955-B152-C0A95F79DECA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9375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39926-4798-4387-AF01-E27B4B4E55BC}" type="datetime1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www.nathalievanassche.be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FF746-8BCC-4955-B152-C0A95F79DEC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817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0A46D-6DD4-431F-9506-12393C0EFE49}" type="datetime1">
              <a:rPr lang="en-US" smtClean="0"/>
              <a:t>11/18/2020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www.nathalievanassche.be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FF746-8BCC-4955-B152-C0A95F79DEC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170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3F28-84D0-4DA1-9965-7586F0FBF9E9}" type="datetime1">
              <a:rPr lang="en-US" smtClean="0"/>
              <a:t>11/18/2020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www.nathalievanassche.be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FF746-8BCC-4955-B152-C0A95F79DEC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327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54577-FBCE-440E-B087-3EFAB9605AB8}" type="datetime1">
              <a:rPr lang="en-US" smtClean="0"/>
              <a:t>11/18/2020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www.nathalievanassche.be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FF746-8BCC-4955-B152-C0A95F79DEC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178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2CD2-E5EB-4829-B95D-8A8A2CB6BE55}" type="datetime1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www.nathalievanassche.be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FF746-8BCC-4955-B152-C0A95F79DEC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66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D50F0-D477-493B-8049-AA7CC0B6699B}" type="datetime1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www.nathalievanassche.be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FF746-8BCC-4955-B152-C0A95F79DECA}" type="slidenum">
              <a:rPr lang="en-US" smtClean="0"/>
              <a:t>‹N°›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2157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03A2797-5F27-430E-B35C-123057CB21D9}" type="datetime1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 smtClean="0"/>
              <a:t>www.nathalievanassche.be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48FF746-8BCC-4955-B152-C0A95F79DECA}" type="slidenum">
              <a:rPr lang="en-US" smtClean="0"/>
              <a:t>‹N°›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097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Cm63VfyL5BQ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E2kE4VCnMv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Dws_NVl1QI8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Prise en main de mon smartphone</a:t>
            </a:r>
            <a:endParaRPr lang="en-US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Ces diapositives ont servi de support visuel pour la formation dispensée en </a:t>
            </a:r>
            <a:r>
              <a:rPr lang="fr-BE" dirty="0" err="1" smtClean="0"/>
              <a:t>video-conférence</a:t>
            </a:r>
            <a:endParaRPr lang="en-US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www.nathalievanassche.be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552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381"/>
    </mc:Choice>
    <mc:Fallback>
      <p:transition spd="slow" advTm="538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2518" y="743174"/>
            <a:ext cx="37275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fr-FR" sz="2000" dirty="0"/>
              <a:t>Selon le modèle de GSM, la possibilité de coller peut se trouver directement eu dessus du curseur de texte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77"/>
          <a:stretch/>
        </p:blipFill>
        <p:spPr>
          <a:xfrm>
            <a:off x="4934858" y="694148"/>
            <a:ext cx="3119864" cy="61268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154058" y="2496457"/>
            <a:ext cx="595086" cy="4934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www.nathalievanassche.be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610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64"/>
    </mc:Choice>
    <mc:Fallback>
      <p:transition spd="slow" advTm="10064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Coller un texte depuis un mobile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 smtClean="0"/>
              <a:t>Ouvrez l’application puis la fenêtre dans laquelle vous souhaitez coller votre texte</a:t>
            </a:r>
          </a:p>
          <a:p>
            <a:r>
              <a:rPr lang="fr-FR" dirty="0" smtClean="0"/>
              <a:t>Placez votre doigt dans la zone de saisie</a:t>
            </a:r>
          </a:p>
          <a:p>
            <a:r>
              <a:rPr lang="fr-FR" dirty="0" smtClean="0"/>
              <a:t>Appuyez longuement sur l’écran de votre smartphone</a:t>
            </a:r>
          </a:p>
          <a:p>
            <a:r>
              <a:rPr lang="fr-FR" dirty="0" smtClean="0"/>
              <a:t>Vous verrez ensuite apparaître la commande coller ainsi que la barre du haut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2" descr="Coller du texte dans l'application de messageri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52" t="619" r="27555" b="13290"/>
          <a:stretch/>
        </p:blipFill>
        <p:spPr bwMode="auto">
          <a:xfrm>
            <a:off x="5178323" y="1825624"/>
            <a:ext cx="2934930" cy="4100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www.nathalievanassche.be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905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887"/>
    </mc:Choice>
    <mc:Fallback>
      <p:transition spd="slow" advTm="9887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 smtClean="0"/>
              <a:t>Exploiter </a:t>
            </a:r>
            <a:r>
              <a:rPr lang="fr-BE" dirty="0" err="1" smtClean="0"/>
              <a:t>Whatsapp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www.nathalievanassche.be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742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971"/>
    </mc:Choice>
    <mc:Fallback>
      <p:transition spd="slow" advTm="4971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712" y="0"/>
            <a:ext cx="3248526" cy="6858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092"/>
          <a:stretch/>
        </p:blipFill>
        <p:spPr>
          <a:xfrm rot="5400000">
            <a:off x="-399851" y="2503946"/>
            <a:ext cx="5253414" cy="265828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372" y="-13447"/>
            <a:ext cx="3248526" cy="6858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8" t="18599" r="90870" b="65841"/>
          <a:stretch/>
        </p:blipFill>
        <p:spPr>
          <a:xfrm rot="5400000">
            <a:off x="5781367" y="-221226"/>
            <a:ext cx="427704" cy="134210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396343" y="5646057"/>
            <a:ext cx="638628" cy="711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072372" y="827314"/>
            <a:ext cx="3142714" cy="5065486"/>
          </a:xfrm>
          <a:prstGeom prst="rect">
            <a:avLst/>
          </a:prstGeom>
          <a:solidFill>
            <a:srgbClr val="F2F2F2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b="1" dirty="0" smtClean="0">
                <a:solidFill>
                  <a:srgbClr val="FF0000"/>
                </a:solidFill>
              </a:rPr>
              <a:t>Historique des messages échangés avec ce contact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4034971" y="5994400"/>
            <a:ext cx="1451429" cy="188686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www.nathalievanassche.be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657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856"/>
    </mc:Choice>
    <mc:Fallback>
      <p:transition spd="slow" advTm="8856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63" y="0"/>
            <a:ext cx="3248526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62" b="63092"/>
          <a:stretch/>
        </p:blipFill>
        <p:spPr>
          <a:xfrm rot="5400000">
            <a:off x="1386350" y="145545"/>
            <a:ext cx="2241752" cy="324852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20" t="32278" b="63092"/>
          <a:stretch/>
        </p:blipFill>
        <p:spPr>
          <a:xfrm rot="10800000">
            <a:off x="882963" y="285653"/>
            <a:ext cx="1550521" cy="407521"/>
          </a:xfrm>
          <a:prstGeom prst="rect">
            <a:avLst/>
          </a:prstGeom>
        </p:spPr>
      </p:pic>
      <p:sp>
        <p:nvSpPr>
          <p:cNvPr id="7" name="Espace réservé du contenu 6"/>
          <p:cNvSpPr>
            <a:spLocks noGrp="1"/>
          </p:cNvSpPr>
          <p:nvPr>
            <p:ph sz="half" idx="1"/>
          </p:nvPr>
        </p:nvSpPr>
        <p:spPr>
          <a:xfrm>
            <a:off x="4629149" y="285652"/>
            <a:ext cx="4340679" cy="6303834"/>
          </a:xfrm>
        </p:spPr>
        <p:txBody>
          <a:bodyPr>
            <a:normAutofit/>
          </a:bodyPr>
          <a:lstStyle/>
          <a:p>
            <a:pPr marL="363538" indent="-363538">
              <a:buFont typeface="+mj-lt"/>
              <a:buAutoNum type="arabicPeriod"/>
            </a:pPr>
            <a:r>
              <a:rPr lang="fr-BE" dirty="0" smtClean="0"/>
              <a:t>Ajouter une émoticône (smiley) au message</a:t>
            </a:r>
          </a:p>
          <a:p>
            <a:pPr marL="514350" indent="-514350">
              <a:buFont typeface="+mj-lt"/>
              <a:buAutoNum type="arabicPeriod"/>
            </a:pPr>
            <a:r>
              <a:rPr lang="fr-BE" dirty="0"/>
              <a:t>Taper</a:t>
            </a:r>
            <a:r>
              <a:rPr lang="fr-BE" dirty="0"/>
              <a:t> le texte du message</a:t>
            </a:r>
          </a:p>
          <a:p>
            <a:pPr marL="514350" indent="-514350">
              <a:buFont typeface="+mj-lt"/>
              <a:buAutoNum type="arabicPeriod"/>
            </a:pPr>
            <a:r>
              <a:rPr lang="fr-BE" dirty="0"/>
              <a:t>Ajouter</a:t>
            </a:r>
            <a:r>
              <a:rPr lang="fr-BE" dirty="0" smtClean="0"/>
              <a:t> un élément au message</a:t>
            </a:r>
          </a:p>
          <a:p>
            <a:pPr lvl="3"/>
            <a:r>
              <a:rPr lang="fr-BE" sz="1600" dirty="0" smtClean="0"/>
              <a:t>Galerie = chercher dans les photos prises</a:t>
            </a:r>
          </a:p>
          <a:p>
            <a:pPr lvl="3"/>
            <a:r>
              <a:rPr lang="fr-BE" sz="1600" dirty="0" smtClean="0"/>
              <a:t>Localisation = envoyer votre position exacte</a:t>
            </a:r>
          </a:p>
          <a:p>
            <a:pPr marL="514350" indent="-514350">
              <a:buFont typeface="+mj-lt"/>
              <a:buAutoNum type="arabicPeriod"/>
            </a:pPr>
            <a:r>
              <a:rPr lang="fr-BE" dirty="0" smtClean="0"/>
              <a:t>Prendre une photo et l’ajouter au message</a:t>
            </a:r>
          </a:p>
          <a:p>
            <a:pPr marL="514350" indent="-514350">
              <a:buFont typeface="+mj-lt"/>
              <a:buAutoNum type="arabicPeriod"/>
            </a:pPr>
            <a:r>
              <a:rPr lang="fr-BE" dirty="0" smtClean="0"/>
              <a:t>Enregistrer un message vocal</a:t>
            </a:r>
          </a:p>
          <a:p>
            <a:pPr marL="514350" indent="-514350">
              <a:buFont typeface="+mj-lt"/>
              <a:buAutoNum type="arabicPeriod"/>
            </a:pPr>
            <a:r>
              <a:rPr lang="fr-BE" dirty="0" smtClean="0"/>
              <a:t>Lancer un appel vidéo</a:t>
            </a:r>
          </a:p>
          <a:p>
            <a:pPr marL="514350" indent="-514350">
              <a:buFont typeface="+mj-lt"/>
              <a:buAutoNum type="arabicPeriod"/>
            </a:pPr>
            <a:r>
              <a:rPr lang="fr-BE" dirty="0" smtClean="0"/>
              <a:t>Lancer un appel audio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830286" y="3744686"/>
            <a:ext cx="333828" cy="3773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b="1" dirty="0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41020" y="3730171"/>
            <a:ext cx="333828" cy="3773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b="1" dirty="0" smtClean="0">
                <a:solidFill>
                  <a:srgbClr val="FF0000"/>
                </a:solidFill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46030" y="3744685"/>
            <a:ext cx="333828" cy="3773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b="1" dirty="0">
                <a:solidFill>
                  <a:srgbClr val="FF0000"/>
                </a:solidFill>
              </a:rPr>
              <a:t>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49887" y="3539617"/>
            <a:ext cx="496115" cy="80202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b="1" dirty="0">
                <a:solidFill>
                  <a:srgbClr val="FF0000"/>
                </a:solidFill>
              </a:rPr>
              <a:t>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56763" y="3744684"/>
            <a:ext cx="1391605" cy="3773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b="1" dirty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79619" y="285652"/>
            <a:ext cx="366411" cy="40752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b="1" dirty="0" smtClean="0">
                <a:solidFill>
                  <a:srgbClr val="FF0000"/>
                </a:solidFill>
              </a:rPr>
              <a:t>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27730" y="285652"/>
            <a:ext cx="415962" cy="40752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b="1" dirty="0" smtClean="0">
                <a:solidFill>
                  <a:srgbClr val="FF0000"/>
                </a:solidFill>
              </a:rPr>
              <a:t>7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www.nathalievanassche.be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31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60" y="-13447"/>
            <a:ext cx="3248526" cy="68580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092"/>
          <a:stretch/>
        </p:blipFill>
        <p:spPr>
          <a:xfrm rot="5400000">
            <a:off x="230139" y="2484704"/>
            <a:ext cx="4678226" cy="3183467"/>
          </a:xfrm>
          <a:prstGeom prst="rect">
            <a:avLst/>
          </a:prstGeom>
        </p:spPr>
      </p:pic>
      <p:sp>
        <p:nvSpPr>
          <p:cNvPr id="21" name="Espace réservé du contenu 20"/>
          <p:cNvSpPr>
            <a:spLocks noGrp="1"/>
          </p:cNvSpPr>
          <p:nvPr>
            <p:ph sz="half" idx="1"/>
          </p:nvPr>
        </p:nvSpPr>
        <p:spPr>
          <a:xfrm>
            <a:off x="4629150" y="551543"/>
            <a:ext cx="3886200" cy="5625420"/>
          </a:xfrm>
        </p:spPr>
        <p:txBody>
          <a:bodyPr/>
          <a:lstStyle/>
          <a:p>
            <a:pPr marL="0" indent="0">
              <a:buNone/>
            </a:pPr>
            <a:r>
              <a:rPr lang="fr-BE" dirty="0" smtClean="0"/>
              <a:t>Créer un groupe permet de discuter à plusieurs </a:t>
            </a:r>
          </a:p>
          <a:p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977517" y="798286"/>
            <a:ext cx="1606025" cy="5100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Espace réservé du pied de page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www.nathalievanassche.be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69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96" y="0"/>
            <a:ext cx="3248526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034" y="0"/>
            <a:ext cx="3248526" cy="6858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092"/>
          <a:stretch/>
        </p:blipFill>
        <p:spPr>
          <a:xfrm rot="5400000">
            <a:off x="-92832" y="2604185"/>
            <a:ext cx="4675239" cy="318346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092"/>
          <a:stretch/>
        </p:blipFill>
        <p:spPr>
          <a:xfrm rot="16200000">
            <a:off x="3477588" y="2021621"/>
            <a:ext cx="5840364" cy="318346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40902" y="1858298"/>
            <a:ext cx="3142714" cy="4557017"/>
          </a:xfrm>
          <a:prstGeom prst="rect">
            <a:avLst/>
          </a:prstGeom>
          <a:solidFill>
            <a:srgbClr val="F2F2F2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b="1" dirty="0" smtClean="0">
                <a:solidFill>
                  <a:srgbClr val="FF0000"/>
                </a:solidFill>
              </a:rPr>
              <a:t>Maintenez le doigt quelques secondes sur l’icône du contact que vous souhaitez ajouter à votre groupe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06034" y="1553029"/>
            <a:ext cx="3142714" cy="4862286"/>
          </a:xfrm>
          <a:prstGeom prst="rect">
            <a:avLst/>
          </a:prstGeom>
          <a:solidFill>
            <a:srgbClr val="F2F2F2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b="1" dirty="0" smtClean="0">
                <a:solidFill>
                  <a:srgbClr val="FF0000"/>
                </a:solidFill>
              </a:rPr>
              <a:t>Les contacts apparaissent cochés, décochez-les en </a:t>
            </a:r>
            <a:r>
              <a:rPr lang="fr-BE" sz="2400" b="1" dirty="0" err="1" smtClean="0">
                <a:solidFill>
                  <a:srgbClr val="FF0000"/>
                </a:solidFill>
              </a:rPr>
              <a:t>réappuyant</a:t>
            </a:r>
            <a:r>
              <a:rPr lang="fr-BE" sz="2400" b="1" dirty="0" smtClean="0">
                <a:solidFill>
                  <a:srgbClr val="FF0000"/>
                </a:solidFill>
              </a:rPr>
              <a:t> dessus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www.nathalievanassche.be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67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51" y="0"/>
            <a:ext cx="3248526" cy="6858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73" b="63092"/>
          <a:stretch/>
        </p:blipFill>
        <p:spPr>
          <a:xfrm rot="16200000">
            <a:off x="1776487" y="859424"/>
            <a:ext cx="1309798" cy="31834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57889" y="791028"/>
            <a:ext cx="3230288" cy="6168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space réservé du contenu 20"/>
          <p:cNvSpPr txBox="1">
            <a:spLocks/>
          </p:cNvSpPr>
          <p:nvPr/>
        </p:nvSpPr>
        <p:spPr>
          <a:xfrm>
            <a:off x="4629150" y="551543"/>
            <a:ext cx="3886200" cy="56254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+mj-lt"/>
              <a:buAutoNum type="arabicPeriod"/>
            </a:pPr>
            <a:r>
              <a:rPr lang="fr-BE" sz="2000" dirty="0"/>
              <a:t>Choisissez une image illustrant votre groupe</a:t>
            </a:r>
          </a:p>
          <a:p>
            <a:pPr marL="514350" indent="-514350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+mj-lt"/>
              <a:buAutoNum type="arabicPeriod"/>
            </a:pPr>
            <a:r>
              <a:rPr lang="fr-BE" sz="2000" dirty="0"/>
              <a:t>Tapez un nom pour votre groupe</a:t>
            </a:r>
          </a:p>
          <a:p>
            <a:pPr marL="514350" indent="-514350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+mj-lt"/>
              <a:buAutoNum type="arabicPeriod"/>
            </a:pPr>
            <a:r>
              <a:rPr lang="fr-BE" sz="2000" dirty="0"/>
              <a:t>Ajoutez éventuellement un smiley</a:t>
            </a:r>
          </a:p>
          <a:p>
            <a:pPr marL="514350" indent="-514350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+mj-lt"/>
              <a:buAutoNum type="arabicPeriod"/>
            </a:pPr>
            <a:r>
              <a:rPr lang="fr-BE" sz="2000" dirty="0"/>
              <a:t>Les membres du groupe apparaissent ici</a:t>
            </a:r>
          </a:p>
          <a:p>
            <a:pPr marL="514350" indent="-514350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+mj-lt"/>
              <a:buAutoNum type="arabicPeriod"/>
            </a:pPr>
            <a:r>
              <a:rPr lang="fr-BE" sz="2000" dirty="0"/>
              <a:t>Validez</a:t>
            </a: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70048" y="849085"/>
            <a:ext cx="466865" cy="4862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b="1" dirty="0" smtClean="0">
                <a:solidFill>
                  <a:srgbClr val="FF0000"/>
                </a:solidFill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11021" y="849085"/>
            <a:ext cx="466865" cy="4862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b="1" dirty="0" smtClean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26971" y="849085"/>
            <a:ext cx="496149" cy="4862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b="1" dirty="0" smtClean="0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55351" y="1538629"/>
            <a:ext cx="667769" cy="5369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b="1" dirty="0" smtClean="0">
                <a:solidFill>
                  <a:srgbClr val="FF0000"/>
                </a:solidFill>
              </a:rPr>
              <a:t>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70047" y="2198914"/>
            <a:ext cx="2223096" cy="7329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b="1" dirty="0">
                <a:solidFill>
                  <a:srgbClr val="FF0000"/>
                </a:solidFill>
              </a:rPr>
              <a:t>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www.nathalievanassche.be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28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85" y="0"/>
            <a:ext cx="3248526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743" y="0"/>
            <a:ext cx="3248526" cy="6858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092"/>
          <a:stretch/>
        </p:blipFill>
        <p:spPr>
          <a:xfrm rot="5400000">
            <a:off x="376083" y="2910869"/>
            <a:ext cx="3849330" cy="324852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092"/>
          <a:stretch/>
        </p:blipFill>
        <p:spPr>
          <a:xfrm rot="5400000">
            <a:off x="4906873" y="2943398"/>
            <a:ext cx="3849328" cy="318346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79821" b="63115"/>
          <a:stretch/>
        </p:blipFill>
        <p:spPr>
          <a:xfrm rot="5400000">
            <a:off x="1913345" y="-138619"/>
            <a:ext cx="776745" cy="324658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451429" y="1698171"/>
            <a:ext cx="3077028" cy="1261577"/>
          </a:xfrm>
          <a:prstGeom prst="rect">
            <a:avLst/>
          </a:prstGeom>
          <a:solidFill>
            <a:srgbClr val="F2F2F2">
              <a:alpha val="50196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b="1" dirty="0" smtClean="0">
                <a:solidFill>
                  <a:srgbClr val="FF0000"/>
                </a:solidFill>
              </a:rPr>
              <a:t>POUR QUITTER UN GROUPE auquel vous appartenez, maintenez votre doigts appuyé sur son nom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74085" y="283028"/>
            <a:ext cx="1360430" cy="4281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www.nathalievanassche.be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48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85" y="0"/>
            <a:ext cx="3248526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743" y="0"/>
            <a:ext cx="3248526" cy="6858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092"/>
          <a:stretch/>
        </p:blipFill>
        <p:spPr>
          <a:xfrm rot="5400000">
            <a:off x="376083" y="2910869"/>
            <a:ext cx="3849330" cy="324852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092"/>
          <a:stretch/>
        </p:blipFill>
        <p:spPr>
          <a:xfrm rot="5400000">
            <a:off x="4906873" y="2943398"/>
            <a:ext cx="3849328" cy="318346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79821" b="63115"/>
          <a:stretch/>
        </p:blipFill>
        <p:spPr>
          <a:xfrm rot="5400000">
            <a:off x="1913345" y="-138619"/>
            <a:ext cx="776745" cy="324658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295540" y="1163718"/>
            <a:ext cx="1360430" cy="4281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51429" y="1698171"/>
            <a:ext cx="3077028" cy="1261577"/>
          </a:xfrm>
          <a:prstGeom prst="rect">
            <a:avLst/>
          </a:prstGeom>
          <a:solidFill>
            <a:srgbClr val="F2F2F2">
              <a:alpha val="50196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b="1" dirty="0" smtClean="0">
                <a:solidFill>
                  <a:srgbClr val="FF0000"/>
                </a:solidFill>
              </a:rPr>
              <a:t>POUR PARAMETRER UN GROUPE auquel vous appartenez, maintenez votre doigts appuyé sur son nom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www.nathalievanassche.be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8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Modifier une photo avec Google Photo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www.nathalievanassche.be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375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952"/>
    </mc:Choice>
    <mc:Fallback>
      <p:transition spd="slow" advTm="4952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99" y="-117987"/>
            <a:ext cx="3248526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605" y="-117987"/>
            <a:ext cx="3248526" cy="6858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425" b="63092"/>
          <a:stretch/>
        </p:blipFill>
        <p:spPr>
          <a:xfrm rot="5400000">
            <a:off x="1666568" y="-650869"/>
            <a:ext cx="1946787" cy="324852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15697" y="3846286"/>
            <a:ext cx="3248527" cy="4281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41354" y="342605"/>
            <a:ext cx="3077028" cy="1261577"/>
          </a:xfrm>
          <a:prstGeom prst="rect">
            <a:avLst/>
          </a:prstGeom>
          <a:solidFill>
            <a:srgbClr val="F2F2F2">
              <a:alpha val="50196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b="1" dirty="0" smtClean="0">
                <a:solidFill>
                  <a:srgbClr val="FF0000"/>
                </a:solidFill>
              </a:rPr>
              <a:t>Permet de ne plus recevoir de sonnerie à chaque fois que quelqu’un poste un message sur le groupe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41354" y="4820262"/>
            <a:ext cx="3077028" cy="1420881"/>
          </a:xfrm>
          <a:prstGeom prst="rect">
            <a:avLst/>
          </a:prstGeom>
          <a:solidFill>
            <a:srgbClr val="F2F2F2">
              <a:alpha val="50196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b="1" dirty="0" smtClean="0">
                <a:solidFill>
                  <a:srgbClr val="FF0000"/>
                </a:solidFill>
              </a:rPr>
              <a:t>Afficher les notifications permet de VOIR les notifications de message reçus (souvent en haut de votre écran)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www.nathalievanassche.be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5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Cette vidéo vous montre pas à pas comment cela fonctionne</a:t>
            </a:r>
            <a:endParaRPr lang="en-US" dirty="0"/>
          </a:p>
        </p:txBody>
      </p:sp>
      <p:pic>
        <p:nvPicPr>
          <p:cNvPr id="2" name="Cm63VfyL5BQ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28650" y="1838325"/>
            <a:ext cx="8108950" cy="4561284"/>
          </a:xfrm>
          <a:prstGeom prst="rect">
            <a:avLst/>
          </a:prstGeom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www.nathalievanassche.be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95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 smtClean="0"/>
              <a:t>Et Messenger de Facebook ?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www.nathalievanassche.be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52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72" y="0"/>
            <a:ext cx="3248526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750" y="0"/>
            <a:ext cx="3248526" cy="6858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092"/>
          <a:stretch/>
        </p:blipFill>
        <p:spPr>
          <a:xfrm rot="5400000">
            <a:off x="66368" y="1996467"/>
            <a:ext cx="4704734" cy="324852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44" b="63092"/>
          <a:stretch/>
        </p:blipFill>
        <p:spPr>
          <a:xfrm rot="5400000">
            <a:off x="5670755" y="1406532"/>
            <a:ext cx="2138515" cy="324852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91485" y="294969"/>
            <a:ext cx="551513" cy="4281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4180114" y="449943"/>
            <a:ext cx="1045029" cy="5805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90212" y="1330748"/>
            <a:ext cx="3352785" cy="4642349"/>
          </a:xfrm>
          <a:prstGeom prst="rect">
            <a:avLst/>
          </a:prstGeom>
          <a:solidFill>
            <a:srgbClr val="F2F2F2">
              <a:alpha val="50196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b="1" dirty="0" smtClean="0">
                <a:solidFill>
                  <a:srgbClr val="FF0000"/>
                </a:solidFill>
              </a:rPr>
              <a:t>Historique de vos discussions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15748" y="781198"/>
            <a:ext cx="3248528" cy="487165"/>
          </a:xfrm>
          <a:prstGeom prst="rect">
            <a:avLst/>
          </a:prstGeom>
          <a:solidFill>
            <a:srgbClr val="F2F2F2">
              <a:alpha val="50196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b="1" dirty="0" smtClean="0">
                <a:solidFill>
                  <a:srgbClr val="FF0000"/>
                </a:solidFill>
              </a:rPr>
              <a:t>Encodez le nom du contact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15748" y="1371367"/>
            <a:ext cx="3248528" cy="487165"/>
          </a:xfrm>
          <a:prstGeom prst="rect">
            <a:avLst/>
          </a:prstGeom>
          <a:solidFill>
            <a:srgbClr val="F2F2F2">
              <a:alpha val="50196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b="1" dirty="0" smtClean="0">
                <a:solidFill>
                  <a:srgbClr val="FF0000"/>
                </a:solidFill>
              </a:rPr>
              <a:t>Créez une discussion à plusieurs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15748" y="2049561"/>
            <a:ext cx="3248528" cy="2050492"/>
          </a:xfrm>
          <a:prstGeom prst="rect">
            <a:avLst/>
          </a:prstGeom>
          <a:solidFill>
            <a:srgbClr val="F2F2F2">
              <a:alpha val="50196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b="1" dirty="0" smtClean="0">
                <a:solidFill>
                  <a:srgbClr val="FF0000"/>
                </a:solidFill>
              </a:rPr>
              <a:t>Dernières personnes avec lesquelles vous avez communiqué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www.nathalievanassche.be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39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80" y="0"/>
            <a:ext cx="3248526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092"/>
          <a:stretch/>
        </p:blipFill>
        <p:spPr>
          <a:xfrm rot="5400000">
            <a:off x="1093957" y="661740"/>
            <a:ext cx="2979171" cy="324852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59278" y="796417"/>
            <a:ext cx="3248528" cy="2979172"/>
          </a:xfrm>
          <a:prstGeom prst="rect">
            <a:avLst/>
          </a:prstGeom>
          <a:solidFill>
            <a:srgbClr val="F2F2F2">
              <a:alpha val="50196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b="1" dirty="0" smtClean="0">
                <a:solidFill>
                  <a:srgbClr val="FF0000"/>
                </a:solidFill>
              </a:rPr>
              <a:t>Conversation en cours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Espace réservé du contenu 20"/>
          <p:cNvSpPr txBox="1">
            <a:spLocks/>
          </p:cNvSpPr>
          <p:nvPr/>
        </p:nvSpPr>
        <p:spPr>
          <a:xfrm>
            <a:off x="4629149" y="551543"/>
            <a:ext cx="4268107" cy="56254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+mj-lt"/>
              <a:buAutoNum type="arabicPeriod"/>
            </a:pPr>
            <a:r>
              <a:rPr lang="fr-BE" sz="2000" dirty="0"/>
              <a:t>Appel audio</a:t>
            </a:r>
          </a:p>
          <a:p>
            <a:pPr marL="514350" indent="-514350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+mj-lt"/>
              <a:buAutoNum type="arabicPeriod"/>
            </a:pPr>
            <a:r>
              <a:rPr lang="fr-BE" sz="2000" dirty="0"/>
              <a:t>Appel vidéo</a:t>
            </a:r>
          </a:p>
          <a:p>
            <a:pPr marL="514350" indent="-514350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+mj-lt"/>
              <a:buAutoNum type="arabicPeriod"/>
            </a:pPr>
            <a:r>
              <a:rPr lang="fr-BE" sz="2000" dirty="0"/>
              <a:t>Ajouter un élément au message (une localisation par exemple)</a:t>
            </a:r>
          </a:p>
          <a:p>
            <a:pPr marL="514350" indent="-514350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+mj-lt"/>
              <a:buAutoNum type="arabicPeriod"/>
            </a:pPr>
            <a:r>
              <a:rPr lang="fr-BE" sz="2000" dirty="0"/>
              <a:t>Prendre une photo dans le but de l’envoyer</a:t>
            </a:r>
          </a:p>
          <a:p>
            <a:pPr marL="514350" indent="-514350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+mj-lt"/>
              <a:buAutoNum type="arabicPeriod"/>
            </a:pPr>
            <a:r>
              <a:rPr lang="fr-BE" sz="2000" dirty="0"/>
              <a:t>Ajouter une image de sa galerie</a:t>
            </a:r>
          </a:p>
          <a:p>
            <a:pPr marL="514350" indent="-514350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+mj-lt"/>
              <a:buAutoNum type="arabicPeriod"/>
            </a:pPr>
            <a:r>
              <a:rPr lang="fr-BE" sz="2000" dirty="0"/>
              <a:t>Enregistrer un message vocal</a:t>
            </a:r>
          </a:p>
          <a:p>
            <a:pPr marL="514350" indent="-514350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+mj-lt"/>
              <a:buAutoNum type="arabicPeriod"/>
            </a:pPr>
            <a:r>
              <a:rPr lang="fr-BE" sz="2000" dirty="0"/>
              <a:t>Taper le corps du message</a:t>
            </a:r>
          </a:p>
          <a:p>
            <a:pPr marL="514350" indent="-514350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+mj-lt"/>
              <a:buAutoNum type="arabicPeriod"/>
            </a:pPr>
            <a:r>
              <a:rPr lang="fr-BE" sz="2000" dirty="0"/>
              <a:t>Ajouter un smiley</a:t>
            </a:r>
          </a:p>
          <a:p>
            <a:pPr marL="514350" indent="-514350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+mj-lt"/>
              <a:buAutoNum type="arabicPeriod"/>
            </a:pPr>
            <a:r>
              <a:rPr lang="fr-BE" sz="2000" dirty="0"/>
              <a:t>Ajouter un Ok (</a:t>
            </a:r>
            <a:r>
              <a:rPr lang="fr-BE" sz="2000" dirty="0" err="1"/>
              <a:t>like</a:t>
            </a:r>
            <a:r>
              <a:rPr lang="fr-BE" sz="2000" dirty="0"/>
              <a:t>)</a:t>
            </a:r>
          </a:p>
          <a:p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3190734" y="250371"/>
            <a:ext cx="466865" cy="4862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b="1" dirty="0" smtClean="0">
                <a:solidFill>
                  <a:srgbClr val="FF0000"/>
                </a:solidFill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34029" y="250371"/>
            <a:ext cx="466865" cy="4862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b="1" dirty="0" smtClean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55534" y="3810009"/>
            <a:ext cx="394295" cy="346468"/>
          </a:xfrm>
          <a:prstGeom prst="rect">
            <a:avLst/>
          </a:prstGeom>
          <a:solidFill>
            <a:srgbClr val="F2F2F2">
              <a:alpha val="5098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b="1" dirty="0" smtClean="0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64343" y="3800885"/>
            <a:ext cx="394295" cy="355591"/>
          </a:xfrm>
          <a:prstGeom prst="rect">
            <a:avLst/>
          </a:prstGeom>
          <a:solidFill>
            <a:srgbClr val="F2F2F2">
              <a:alpha val="5098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b="1" dirty="0" smtClean="0">
                <a:solidFill>
                  <a:srgbClr val="FF0000"/>
                </a:solidFill>
              </a:rPr>
              <a:t>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58638" y="3795494"/>
            <a:ext cx="394295" cy="346468"/>
          </a:xfrm>
          <a:prstGeom prst="rect">
            <a:avLst/>
          </a:prstGeom>
          <a:solidFill>
            <a:srgbClr val="F2F2F2">
              <a:alpha val="5098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b="1" dirty="0" smtClean="0">
                <a:solidFill>
                  <a:srgbClr val="FF0000"/>
                </a:solidFill>
              </a:rPr>
              <a:t>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78885" y="3810009"/>
            <a:ext cx="368344" cy="331953"/>
          </a:xfrm>
          <a:prstGeom prst="rect">
            <a:avLst/>
          </a:prstGeom>
          <a:solidFill>
            <a:srgbClr val="F2F2F2">
              <a:alpha val="5098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b="1" dirty="0" smtClean="0">
                <a:solidFill>
                  <a:srgbClr val="FF0000"/>
                </a:solidFill>
              </a:rPr>
              <a:t>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88927" y="3795494"/>
            <a:ext cx="394295" cy="346468"/>
          </a:xfrm>
          <a:prstGeom prst="rect">
            <a:avLst/>
          </a:prstGeom>
          <a:solidFill>
            <a:srgbClr val="F2F2F2">
              <a:alpha val="5098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b="1" dirty="0" smtClean="0">
                <a:solidFill>
                  <a:srgbClr val="FF0000"/>
                </a:solidFill>
              </a:rPr>
              <a:t>7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39734" y="3772794"/>
            <a:ext cx="394295" cy="346468"/>
          </a:xfrm>
          <a:prstGeom prst="rect">
            <a:avLst/>
          </a:prstGeom>
          <a:solidFill>
            <a:srgbClr val="F2F2F2">
              <a:alpha val="5098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b="1" dirty="0" smtClean="0">
                <a:solidFill>
                  <a:srgbClr val="FF0000"/>
                </a:solidFill>
              </a:rPr>
              <a:t>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780106" y="3780980"/>
            <a:ext cx="394295" cy="346468"/>
          </a:xfrm>
          <a:prstGeom prst="rect">
            <a:avLst/>
          </a:prstGeom>
          <a:solidFill>
            <a:srgbClr val="F2F2F2">
              <a:alpha val="5098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b="1" dirty="0" smtClean="0">
                <a:solidFill>
                  <a:srgbClr val="FF0000"/>
                </a:solidFill>
              </a:rPr>
              <a:t>9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www.nathalievanassche.be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58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566" y="0"/>
            <a:ext cx="3248526" cy="6858000"/>
          </a:xfrm>
          <a:prstGeom prst="rect">
            <a:avLst/>
          </a:prstGeom>
        </p:spPr>
      </p:pic>
      <p:sp>
        <p:nvSpPr>
          <p:cNvPr id="3" name="Espace réservé du contenu 20"/>
          <p:cNvSpPr txBox="1">
            <a:spLocks/>
          </p:cNvSpPr>
          <p:nvPr/>
        </p:nvSpPr>
        <p:spPr>
          <a:xfrm>
            <a:off x="4629150" y="551543"/>
            <a:ext cx="4195536" cy="56254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fr-BE" sz="2000" dirty="0"/>
              <a:t>Maintenir son doigt appuyé quelques secondes sur une conversation (historique de vos conversations) permet d’afficher des fonctionnalités supplémentaires</a:t>
            </a:r>
          </a:p>
          <a:p>
            <a:pPr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fr-BE" sz="2000" dirty="0"/>
              <a:t>SUPPRIMER : supprime toute la conversation</a:t>
            </a:r>
          </a:p>
          <a:p>
            <a:pPr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fr-BE" sz="2000" dirty="0"/>
              <a:t>QUITTER LE GROUPE : vous quittez le groupe et ne recevrez donc plus les messages émis</a:t>
            </a:r>
          </a:p>
          <a:p>
            <a:pPr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fr-BE" sz="2000" dirty="0"/>
              <a:t>DESACTIVER LES NOTIFICATIONS : n’indique plus les messages entrant par une sonnerie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1249566" y="3364253"/>
            <a:ext cx="1522664" cy="4281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49566" y="4339772"/>
            <a:ext cx="1783920" cy="4281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49566" y="4887119"/>
            <a:ext cx="2437063" cy="4281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www.nathalievanassche.be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95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Comment </a:t>
            </a:r>
            <a:r>
              <a:rPr lang="en-US" dirty="0" err="1"/>
              <a:t>fonctionne</a:t>
            </a:r>
            <a:r>
              <a:rPr lang="en-US" dirty="0"/>
              <a:t> </a:t>
            </a:r>
            <a:r>
              <a:rPr lang="en-US" dirty="0" err="1"/>
              <a:t>Payconiq</a:t>
            </a:r>
            <a:r>
              <a:rPr lang="en-US" dirty="0"/>
              <a:t> ?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www.nathalievanassche.be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62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Avantages de cette application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Plus besoin de carte de débit, ou de cash, votre smartphone avec </a:t>
            </a:r>
            <a:r>
              <a:rPr lang="fr-FR" dirty="0" err="1"/>
              <a:t>l’app</a:t>
            </a:r>
            <a:r>
              <a:rPr lang="fr-FR" dirty="0"/>
              <a:t> </a:t>
            </a:r>
            <a:r>
              <a:rPr lang="fr-FR" dirty="0" err="1"/>
              <a:t>Payconiq</a:t>
            </a:r>
            <a:r>
              <a:rPr lang="fr-FR" dirty="0"/>
              <a:t> by </a:t>
            </a:r>
            <a:r>
              <a:rPr lang="fr-FR" dirty="0" err="1"/>
              <a:t>Bancontact</a:t>
            </a:r>
            <a:r>
              <a:rPr lang="fr-FR" dirty="0"/>
              <a:t> </a:t>
            </a:r>
            <a:r>
              <a:rPr lang="fr-FR" dirty="0" smtClean="0"/>
              <a:t>suffit</a:t>
            </a:r>
          </a:p>
          <a:p>
            <a:r>
              <a:rPr lang="fr-FR" dirty="0"/>
              <a:t>Payez facilement vos achats </a:t>
            </a:r>
            <a:r>
              <a:rPr lang="fr-FR" dirty="0" smtClean="0"/>
              <a:t>à un particulier ou dans </a:t>
            </a:r>
            <a:r>
              <a:rPr lang="fr-FR" dirty="0"/>
              <a:t>les commerces </a:t>
            </a:r>
            <a:r>
              <a:rPr lang="fr-FR" dirty="0" smtClean="0"/>
              <a:t>partenaires, indiquez </a:t>
            </a:r>
            <a:r>
              <a:rPr lang="fr-FR" dirty="0"/>
              <a:t>le montant et validez avec votre code </a:t>
            </a:r>
            <a:r>
              <a:rPr lang="fr-FR" dirty="0" smtClean="0"/>
              <a:t>secret</a:t>
            </a:r>
          </a:p>
          <a:p>
            <a:r>
              <a:rPr lang="fr-FR" dirty="0"/>
              <a:t>Les transactions sont sécurisées et garanties par </a:t>
            </a:r>
            <a:r>
              <a:rPr lang="fr-FR" dirty="0" err="1"/>
              <a:t>Payconiq</a:t>
            </a:r>
            <a:r>
              <a:rPr lang="fr-FR" dirty="0"/>
              <a:t> by </a:t>
            </a:r>
            <a:r>
              <a:rPr lang="fr-FR" dirty="0" err="1"/>
              <a:t>Bancontact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www.nathalievanassche.be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97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Comment procéder ?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dirty="0"/>
              <a:t>Télécharger l’application gratuite </a:t>
            </a:r>
            <a:r>
              <a:rPr lang="fr-FR" dirty="0" err="1"/>
              <a:t>Payconiq</a:t>
            </a:r>
            <a:r>
              <a:rPr lang="fr-FR" dirty="0"/>
              <a:t> by </a:t>
            </a:r>
            <a:r>
              <a:rPr lang="fr-FR" dirty="0" err="1"/>
              <a:t>Bancontact</a:t>
            </a:r>
            <a:r>
              <a:rPr lang="fr-FR" dirty="0"/>
              <a:t> via l’App Store (iOS) ou Google Play (Android</a:t>
            </a:r>
            <a:r>
              <a:rPr lang="fr-FR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Enregistrez-vous, complétez vos données d’identification et choisissez la banque dont vous souhaitez lier le compte à </a:t>
            </a:r>
            <a:r>
              <a:rPr lang="fr-FR" dirty="0" err="1"/>
              <a:t>Payconiq</a:t>
            </a:r>
            <a:r>
              <a:rPr lang="fr-FR" dirty="0"/>
              <a:t> by </a:t>
            </a:r>
            <a:r>
              <a:rPr lang="fr-FR" dirty="0" err="1" smtClean="0"/>
              <a:t>Bancontact</a:t>
            </a:r>
            <a:endParaRPr lang="fr-FR" dirty="0" smtClean="0"/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De retour dans </a:t>
            </a:r>
            <a:r>
              <a:rPr lang="fr-FR" dirty="0" err="1"/>
              <a:t>l’app</a:t>
            </a:r>
            <a:r>
              <a:rPr lang="fr-FR" dirty="0"/>
              <a:t> </a:t>
            </a:r>
            <a:r>
              <a:rPr lang="fr-FR" dirty="0" err="1"/>
              <a:t>Payconiq</a:t>
            </a:r>
            <a:r>
              <a:rPr lang="fr-FR" dirty="0"/>
              <a:t> by </a:t>
            </a:r>
            <a:r>
              <a:rPr lang="fr-FR" dirty="0" err="1"/>
              <a:t>Bancontact</a:t>
            </a:r>
            <a:r>
              <a:rPr lang="fr-FR" dirty="0"/>
              <a:t>, vous choisissez votre code secret et recevez un e-mail de confirmation. Après avoir cliqué sur le lien contenu dans cet e-mail, votre </a:t>
            </a:r>
            <a:r>
              <a:rPr lang="fr-FR" dirty="0" err="1"/>
              <a:t>app</a:t>
            </a:r>
            <a:r>
              <a:rPr lang="fr-FR" dirty="0"/>
              <a:t> </a:t>
            </a:r>
            <a:r>
              <a:rPr lang="fr-FR" dirty="0" err="1"/>
              <a:t>Payconiq</a:t>
            </a:r>
            <a:r>
              <a:rPr lang="fr-FR" dirty="0"/>
              <a:t> by </a:t>
            </a:r>
            <a:r>
              <a:rPr lang="fr-FR" dirty="0" err="1"/>
              <a:t>Bancontact</a:t>
            </a:r>
            <a:r>
              <a:rPr lang="fr-FR" dirty="0"/>
              <a:t> sera </a:t>
            </a:r>
            <a:r>
              <a:rPr lang="fr-FR" dirty="0" smtClean="0"/>
              <a:t>active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www.nathalievanassche.be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13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Cette vidéo vous montre pas à pas comment cela fonctionne</a:t>
            </a:r>
            <a:endParaRPr lang="en-US" dirty="0"/>
          </a:p>
        </p:txBody>
      </p:sp>
      <p:pic>
        <p:nvPicPr>
          <p:cNvPr id="6" name="E2kE4VCnMvM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28650" y="1951396"/>
            <a:ext cx="7886700" cy="4436269"/>
          </a:xfrm>
          <a:prstGeom prst="rect">
            <a:avLst/>
          </a:prstGeom>
        </p:spPr>
      </p:pic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www.nathalievanassche.be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51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g.bfmtv.com/c/0/708/497/30bf29d1f92a07f6ec1af76db87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692" y="0"/>
            <a:ext cx="6613558" cy="6805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www.nathalievanassche.be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220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539"/>
    </mc:Choice>
    <mc:Fallback>
      <p:transition spd="slow" advTm="10539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Comment </a:t>
            </a:r>
            <a:r>
              <a:rPr lang="en-US" dirty="0" err="1"/>
              <a:t>fonctionne</a:t>
            </a:r>
            <a:r>
              <a:rPr lang="en-US" dirty="0"/>
              <a:t> </a:t>
            </a:r>
            <a:r>
              <a:rPr lang="en-US" dirty="0" smtClean="0"/>
              <a:t>112 BE </a:t>
            </a:r>
            <a:r>
              <a:rPr lang="en-US" dirty="0"/>
              <a:t>?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www.nathalievanassche.be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10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Avantages de cette application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49" y="1825625"/>
            <a:ext cx="8176137" cy="4530930"/>
          </a:xfrm>
        </p:spPr>
        <p:txBody>
          <a:bodyPr>
            <a:normAutofit/>
          </a:bodyPr>
          <a:lstStyle/>
          <a:p>
            <a:r>
              <a:rPr lang="fr-FR" dirty="0" err="1"/>
              <a:t>L'app</a:t>
            </a:r>
            <a:r>
              <a:rPr lang="fr-FR" dirty="0"/>
              <a:t> 112 BE est </a:t>
            </a:r>
            <a:r>
              <a:rPr lang="fr-FR" dirty="0" err="1"/>
              <a:t>l'app</a:t>
            </a:r>
            <a:r>
              <a:rPr lang="fr-FR" dirty="0"/>
              <a:t> officielle des services de secours Belges. </a:t>
            </a:r>
            <a:endParaRPr lang="fr-FR" dirty="0" smtClean="0"/>
          </a:p>
          <a:p>
            <a:r>
              <a:rPr lang="fr-FR" dirty="0" smtClean="0"/>
              <a:t>Une </a:t>
            </a:r>
            <a:r>
              <a:rPr lang="fr-FR" dirty="0"/>
              <a:t>fois enregistré sur cette </a:t>
            </a:r>
            <a:r>
              <a:rPr lang="fr-FR" dirty="0" err="1"/>
              <a:t>app</a:t>
            </a:r>
            <a:r>
              <a:rPr lang="fr-FR" dirty="0"/>
              <a:t>, vous pourrez passer un appel urgent pour recevoir l’aide des pompiers, d’une ambulance ou de la police. </a:t>
            </a:r>
            <a:endParaRPr lang="fr-FR" dirty="0" smtClean="0"/>
          </a:p>
          <a:p>
            <a:r>
              <a:rPr lang="fr-FR" dirty="0"/>
              <a:t>L</a:t>
            </a:r>
            <a:r>
              <a:rPr lang="fr-FR" dirty="0" smtClean="0"/>
              <a:t>orsque </a:t>
            </a:r>
            <a:r>
              <a:rPr lang="fr-FR" dirty="0"/>
              <a:t>vous l'utilisez, les centres d'appels urgents Belges reçoivent une indication automatique de votre localisation et de votre identité.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S'il </a:t>
            </a:r>
            <a:r>
              <a:rPr lang="fr-FR" dirty="0"/>
              <a:t>est impossible d'établir une communication orale, l'opérateur peut aussi exceptionnellement activer une fonction </a:t>
            </a:r>
            <a:r>
              <a:rPr lang="fr-FR" dirty="0" smtClean="0"/>
              <a:t>'chat‘.</a:t>
            </a:r>
            <a:endParaRPr lang="en-US" dirty="0"/>
          </a:p>
          <a:p>
            <a:r>
              <a:rPr lang="fr-FR" dirty="0"/>
              <a:t>Attention: </a:t>
            </a:r>
            <a:r>
              <a:rPr lang="fr-FR" dirty="0" err="1"/>
              <a:t>l'app</a:t>
            </a:r>
            <a:r>
              <a:rPr lang="fr-FR" dirty="0"/>
              <a:t> 112 BE ne fonctionne qu'en Belgique.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www.nathalievanassche.be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40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Comment procéder ?</a:t>
            </a:r>
            <a:endParaRPr lang="en-US" dirty="0"/>
          </a:p>
        </p:txBody>
      </p:sp>
      <p:pic>
        <p:nvPicPr>
          <p:cNvPr id="4098" name="Picture 2" descr="https://www.112.be/uploads/SMS_APP112/banner1-app112-BE-F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5983"/>
            <a:ext cx="9144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www.nathalievanassche.be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5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Comment procéder ?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dirty="0" smtClean="0"/>
              <a:t>Rendez-vous </a:t>
            </a:r>
            <a:r>
              <a:rPr lang="fr-FR" dirty="0"/>
              <a:t>dans l'</a:t>
            </a:r>
            <a:r>
              <a:rPr lang="fr-FR" dirty="0" err="1"/>
              <a:t>AppStore</a:t>
            </a:r>
            <a:r>
              <a:rPr lang="fr-FR" dirty="0"/>
              <a:t> ou le </a:t>
            </a:r>
            <a:r>
              <a:rPr lang="fr-FR" dirty="0" err="1"/>
              <a:t>PlayStore</a:t>
            </a:r>
            <a:r>
              <a:rPr lang="fr-FR" dirty="0"/>
              <a:t> de votre smartphone, écrivez </a:t>
            </a:r>
            <a:r>
              <a:rPr lang="fr-FR" dirty="0" smtClean="0"/>
              <a:t>« </a:t>
            </a:r>
            <a:r>
              <a:rPr lang="fr-FR" dirty="0" err="1" smtClean="0"/>
              <a:t>app</a:t>
            </a:r>
            <a:r>
              <a:rPr lang="fr-FR" dirty="0" smtClean="0"/>
              <a:t> </a:t>
            </a:r>
            <a:r>
              <a:rPr lang="fr-FR" dirty="0"/>
              <a:t>112 BE », télécharger et installer </a:t>
            </a:r>
            <a:r>
              <a:rPr lang="fr-FR" dirty="0" err="1"/>
              <a:t>l'app</a:t>
            </a:r>
            <a:r>
              <a:rPr lang="fr-FR" dirty="0"/>
              <a:t> sur votre smartphone </a:t>
            </a:r>
            <a:r>
              <a:rPr lang="fr-FR" dirty="0" smtClean="0"/>
              <a:t> 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Procédez à l’enregistrement et complétez toutes les informations demandées </a:t>
            </a:r>
            <a:r>
              <a:rPr lang="fr-FR" dirty="0"/>
              <a:t>par l’application.</a:t>
            </a:r>
            <a:br>
              <a:rPr lang="fr-FR" dirty="0"/>
            </a:br>
            <a:r>
              <a:rPr lang="fr-FR" dirty="0"/>
              <a:t>Cet enregistrement comporte seulement deux écrans avec quelques questions courtes. </a:t>
            </a:r>
            <a:endParaRPr lang="fr-FR" dirty="0" smtClean="0"/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Il </a:t>
            </a:r>
            <a:r>
              <a:rPr lang="fr-FR" dirty="0"/>
              <a:t>est préférable de la placer directement sur l'écran d'accueil de votre smartphone, afin de la trouver rapidement en situation de détresse.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www.nathalievanassche.be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66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Cette vidéo vous montre pas à pas comment cela fonctionne</a:t>
            </a:r>
            <a:endParaRPr lang="en-US" dirty="0"/>
          </a:p>
        </p:txBody>
      </p:sp>
      <p:pic>
        <p:nvPicPr>
          <p:cNvPr id="2" name="Dws_NVl1QI8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28650" y="1892403"/>
            <a:ext cx="7999156" cy="4499525"/>
          </a:xfrm>
          <a:prstGeom prst="rect">
            <a:avLst/>
          </a:prstGeom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www.nathalievanassche.be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8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g.bfmtv.com/c/0/708/b6b/b266935f75828f4cbac5ea79179f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57" y="457200"/>
            <a:ext cx="8755330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www.nathalievanassche.be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797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92"/>
    </mc:Choice>
    <mc:Fallback>
      <p:transition spd="slow" advTm="10092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mg.bfmtv.com/c/0/708/c65/ea545ffb22c613aeb365d70fedb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443284"/>
            <a:ext cx="8831224" cy="605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www.nathalievanassche.be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782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986"/>
    </mc:Choice>
    <mc:Fallback>
      <p:transition spd="slow" advTm="9986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mg.bfmtv.com/c/0/708/8ea/1448ddcc734a02a7046693331ca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438150"/>
            <a:ext cx="8866509" cy="607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www.nathalievanassche.be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403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959"/>
    </mc:Choice>
    <mc:Fallback>
      <p:transition spd="slow" advTm="9959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Copier &gt; Coller avec un GSM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www.nathalievanassche.be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943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871"/>
    </mc:Choice>
    <mc:Fallback>
      <p:transition spd="slow" advTm="487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électionner le texte à copier en utilisant les curseur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16" t="-309" r="28216" b="12670"/>
          <a:stretch/>
        </p:blipFill>
        <p:spPr bwMode="auto">
          <a:xfrm>
            <a:off x="5115642" y="1914397"/>
            <a:ext cx="2913216" cy="4173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>
                <a:solidFill>
                  <a:srgbClr val="19232D"/>
                </a:solidFill>
                <a:latin typeface="Open Sans" panose="020B0606030504020204" pitchFamily="34" charset="0"/>
              </a:rPr>
              <a:t>Copier un texte sur un </a:t>
            </a:r>
            <a:r>
              <a:rPr lang="fr-FR" b="1" dirty="0" smtClean="0">
                <a:solidFill>
                  <a:srgbClr val="19232D"/>
                </a:solidFill>
                <a:latin typeface="Open Sans" panose="020B0606030504020204" pitchFamily="34" charset="0"/>
              </a:rPr>
              <a:t>mobile</a:t>
            </a:r>
            <a:endParaRPr lang="en-US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14350" indent="-514350" fontAlgn="base">
              <a:buFont typeface="+mj-lt"/>
              <a:buAutoNum type="arabicPeriod"/>
            </a:pPr>
            <a:r>
              <a:rPr lang="fr-FR" dirty="0">
                <a:solidFill>
                  <a:srgbClr val="606569"/>
                </a:solidFill>
                <a:latin typeface="inherit"/>
              </a:rPr>
              <a:t>Ouvrez l’appli dans laquelle vous souhaitez copier du texte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fr-FR" dirty="0">
                <a:solidFill>
                  <a:srgbClr val="606569"/>
                </a:solidFill>
                <a:latin typeface="inherit"/>
              </a:rPr>
              <a:t>Laissez votre doigt appuyé longuement sur un mot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fr-FR" dirty="0">
                <a:solidFill>
                  <a:srgbClr val="606569"/>
                </a:solidFill>
                <a:latin typeface="inherit"/>
              </a:rPr>
              <a:t>Au bout de quelques instants, vous allez voir apparaître deux petits curseurs bleus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www.nathalievanassche.be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24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218"/>
    </mc:Choice>
    <mc:Fallback>
      <p:transition spd="slow" advTm="10218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>
                <a:solidFill>
                  <a:srgbClr val="19232D"/>
                </a:solidFill>
                <a:latin typeface="Open Sans" panose="020B0606030504020204" pitchFamily="34" charset="0"/>
              </a:rPr>
              <a:t>Copier un texte sur un </a:t>
            </a:r>
            <a:r>
              <a:rPr lang="fr-FR" b="1" dirty="0" smtClean="0">
                <a:solidFill>
                  <a:srgbClr val="19232D"/>
                </a:solidFill>
                <a:latin typeface="Open Sans" panose="020B0606030504020204" pitchFamily="34" charset="0"/>
              </a:rPr>
              <a:t>mobile</a:t>
            </a:r>
            <a:endParaRPr lang="en-US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fr-FR" dirty="0">
                <a:solidFill>
                  <a:srgbClr val="606569"/>
                </a:solidFill>
                <a:latin typeface="inherit"/>
              </a:rPr>
              <a:t>Il vous suffira de les déplacer le long du texte pour choisir la partie du texte à copier</a:t>
            </a:r>
          </a:p>
          <a:p>
            <a:pPr fontAlgn="base"/>
            <a:r>
              <a:rPr lang="fr-FR" dirty="0">
                <a:solidFill>
                  <a:srgbClr val="606569"/>
                </a:solidFill>
                <a:latin typeface="inherit"/>
              </a:rPr>
              <a:t>En haut de la fenêtre, vous allez cliquer sur l’icône en forme de </a:t>
            </a:r>
            <a:r>
              <a:rPr lang="fr-FR" b="1" dirty="0">
                <a:solidFill>
                  <a:srgbClr val="606569"/>
                </a:solidFill>
                <a:latin typeface="inherit"/>
              </a:rPr>
              <a:t>deux feuilles superposées</a:t>
            </a:r>
            <a:endParaRPr lang="fr-FR" dirty="0">
              <a:solidFill>
                <a:srgbClr val="606569"/>
              </a:solidFill>
              <a:latin typeface="inherit"/>
            </a:endParaRPr>
          </a:p>
        </p:txBody>
      </p:sp>
      <p:pic>
        <p:nvPicPr>
          <p:cNvPr id="6" name="Picture 2" descr="Copier du texte depuis une application d'Androi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5" t="3408" r="27775" b="17006"/>
          <a:stretch/>
        </p:blipFill>
        <p:spPr bwMode="auto">
          <a:xfrm>
            <a:off x="5194797" y="1825625"/>
            <a:ext cx="2972210" cy="379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www.nathalievanassche.be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280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15"/>
    </mc:Choice>
    <mc:Fallback>
      <p:transition spd="slow" advTm="10015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égral">
  <a:themeElements>
    <a:clrScheme name="Intégra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é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é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2072</TotalTime>
  <Words>784</Words>
  <Application>Microsoft Office PowerPoint</Application>
  <PresentationFormat>Format US (216 x 279 mm)</PresentationFormat>
  <Paragraphs>137</Paragraphs>
  <Slides>34</Slides>
  <Notes>0</Notes>
  <HiddenSlides>0</HiddenSlides>
  <MMClips>3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42" baseType="lpstr">
      <vt:lpstr>Arial</vt:lpstr>
      <vt:lpstr>Calibri</vt:lpstr>
      <vt:lpstr>inherit</vt:lpstr>
      <vt:lpstr>Open Sans</vt:lpstr>
      <vt:lpstr>Tw Cen MT</vt:lpstr>
      <vt:lpstr>Tw Cen MT Condensed</vt:lpstr>
      <vt:lpstr>Wingdings 3</vt:lpstr>
      <vt:lpstr>Intégral</vt:lpstr>
      <vt:lpstr>Prise en main de mon smartphone</vt:lpstr>
      <vt:lpstr>Modifier une photo avec Google Photo</vt:lpstr>
      <vt:lpstr>Présentation PowerPoint</vt:lpstr>
      <vt:lpstr>Présentation PowerPoint</vt:lpstr>
      <vt:lpstr>Présentation PowerPoint</vt:lpstr>
      <vt:lpstr>Présentation PowerPoint</vt:lpstr>
      <vt:lpstr>Copier &gt; Coller avec un GSM</vt:lpstr>
      <vt:lpstr>Copier un texte sur un mobile</vt:lpstr>
      <vt:lpstr>Copier un texte sur un mobile</vt:lpstr>
      <vt:lpstr>Présentation PowerPoint</vt:lpstr>
      <vt:lpstr>Coller un texte depuis un mobile</vt:lpstr>
      <vt:lpstr>Exploiter Whatsapp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Cette vidéo vous montre pas à pas comment cela fonctionne</vt:lpstr>
      <vt:lpstr>Et Messenger de Facebook ?</vt:lpstr>
      <vt:lpstr>Présentation PowerPoint</vt:lpstr>
      <vt:lpstr>Présentation PowerPoint</vt:lpstr>
      <vt:lpstr>Présentation PowerPoint</vt:lpstr>
      <vt:lpstr> Comment fonctionne Payconiq ?</vt:lpstr>
      <vt:lpstr>Avantages de cette application</vt:lpstr>
      <vt:lpstr>Comment procéder ?</vt:lpstr>
      <vt:lpstr>Cette vidéo vous montre pas à pas comment cela fonctionne</vt:lpstr>
      <vt:lpstr> Comment fonctionne 112 BE ?</vt:lpstr>
      <vt:lpstr>Avantages de cette application</vt:lpstr>
      <vt:lpstr>Comment procéder ?</vt:lpstr>
      <vt:lpstr>Comment procéder ?</vt:lpstr>
      <vt:lpstr>Cette vidéo vous montre pas à pas comment cela fonctionne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Modifier une photo avec Google Photo</dc:title>
  <dc:creator>Nathalie Vanassche</dc:creator>
  <cp:lastModifiedBy>Nathalie Vanassche</cp:lastModifiedBy>
  <cp:revision>40</cp:revision>
  <dcterms:created xsi:type="dcterms:W3CDTF">2020-11-10T09:37:54Z</dcterms:created>
  <dcterms:modified xsi:type="dcterms:W3CDTF">2020-11-18T17:21:32Z</dcterms:modified>
</cp:coreProperties>
</file>